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D502E79-2C6A-4775-9B0F-DDFB02D8ECFC}" type="datetimeFigureOut">
              <a:rPr lang="en-US" smtClean="0"/>
              <a:pPr/>
              <a:t>1/31/2009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502E79-2C6A-4775-9B0F-DDFB02D8ECFC}" type="datetimeFigureOut">
              <a:rPr lang="en-US" smtClean="0"/>
              <a:pPr/>
              <a:t>1/31/2009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502E79-2C6A-4775-9B0F-DDFB02D8ECFC}" type="datetimeFigureOut">
              <a:rPr lang="en-US" smtClean="0"/>
              <a:pPr/>
              <a:t>1/31/2009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502E79-2C6A-4775-9B0F-DDFB02D8ECFC}" type="datetimeFigureOut">
              <a:rPr lang="en-US" smtClean="0"/>
              <a:pPr/>
              <a:t>1/31/2009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502E79-2C6A-4775-9B0F-DDFB02D8ECFC}" type="datetimeFigureOut">
              <a:rPr lang="en-US" smtClean="0"/>
              <a:pPr/>
              <a:t>1/31/2009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502E79-2C6A-4775-9B0F-DDFB02D8ECFC}" type="datetimeFigureOut">
              <a:rPr lang="en-US" smtClean="0"/>
              <a:pPr/>
              <a:t>1/31/2009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D502E79-2C6A-4775-9B0F-DDFB02D8ECFC}" type="datetimeFigureOut">
              <a:rPr lang="en-US" smtClean="0"/>
              <a:pPr/>
              <a:t>1/31/2009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502E79-2C6A-4775-9B0F-DDFB02D8ECFC}" type="datetimeFigureOut">
              <a:rPr lang="en-US" smtClean="0"/>
              <a:pPr/>
              <a:t>1/31/2009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502E79-2C6A-4775-9B0F-DDFB02D8ECFC}" type="datetimeFigureOut">
              <a:rPr lang="en-US" smtClean="0"/>
              <a:pPr/>
              <a:t>1/31/2009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502E79-2C6A-4775-9B0F-DDFB02D8ECFC}" type="datetimeFigureOut">
              <a:rPr lang="en-US" smtClean="0"/>
              <a:pPr/>
              <a:t>1/31/2009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502E79-2C6A-4775-9B0F-DDFB02D8ECFC}" type="datetimeFigureOut">
              <a:rPr lang="en-US" smtClean="0"/>
              <a:pPr/>
              <a:t>1/31/2009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A45EEF-74BE-4BB4-A89F-720212F1FA5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502E79-2C6A-4775-9B0F-DDFB02D8ECFC}" type="datetimeFigureOut">
              <a:rPr lang="en-US" smtClean="0"/>
              <a:pPr/>
              <a:t>1/31/2009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A45EEF-74BE-4BB4-A89F-720212F1FA5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Times New Roman" pitchFamily="18" charset="0"/>
                <a:cs typeface="Times New Roman" pitchFamily="18" charset="0"/>
              </a:rPr>
              <a:t>Role of Voluntary Health </a:t>
            </a:r>
            <a:r>
              <a:rPr lang="en-US" b="1" dirty="0">
                <a:latin typeface="Times New Roman" pitchFamily="18" charset="0"/>
                <a:cs typeface="Times New Roman" pitchFamily="18" charset="0"/>
              </a:rPr>
              <a:t>S</a:t>
            </a:r>
            <a:r>
              <a:rPr lang="en-US" b="1" dirty="0" smtClean="0">
                <a:latin typeface="Times New Roman" pitchFamily="18" charset="0"/>
                <a:cs typeface="Times New Roman" pitchFamily="18" charset="0"/>
              </a:rPr>
              <a:t>ector in India</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r>
              <a:rPr lang="en-US" b="1" dirty="0" smtClean="0">
                <a:solidFill>
                  <a:schemeClr val="tx1">
                    <a:lumMod val="95000"/>
                    <a:lumOff val="5000"/>
                  </a:schemeClr>
                </a:solidFill>
              </a:rPr>
              <a:t>Dr Sushma</a:t>
            </a:r>
            <a:endParaRPr lang="en-US" b="1"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latin typeface="Times New Roman" pitchFamily="18" charset="0"/>
                <a:cs typeface="Times New Roman" pitchFamily="18" charset="0"/>
              </a:rPr>
              <a:t>Role of Voluntary sector:</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500034" y="1142984"/>
            <a:ext cx="8186766" cy="4983179"/>
          </a:xfrm>
        </p:spPr>
        <p:txBody>
          <a:bodyPr/>
          <a:lstStyle/>
          <a:p>
            <a:r>
              <a:rPr lang="en-US" dirty="0" smtClean="0">
                <a:latin typeface="Times New Roman" pitchFamily="18" charset="0"/>
                <a:cs typeface="Times New Roman" pitchFamily="18" charset="0"/>
              </a:rPr>
              <a:t>Specialized community health programmes</a:t>
            </a:r>
          </a:p>
          <a:p>
            <a:r>
              <a:rPr lang="en-US" dirty="0" smtClean="0">
                <a:latin typeface="Times New Roman" pitchFamily="18" charset="0"/>
                <a:cs typeface="Times New Roman" pitchFamily="18" charset="0"/>
              </a:rPr>
              <a:t>Integrated Development Programmes</a:t>
            </a:r>
          </a:p>
          <a:p>
            <a:r>
              <a:rPr lang="en-US" dirty="0" smtClean="0">
                <a:latin typeface="Times New Roman" pitchFamily="18" charset="0"/>
                <a:cs typeface="Times New Roman" pitchFamily="18" charset="0"/>
              </a:rPr>
              <a:t>Health Care for Special group of people</a:t>
            </a:r>
          </a:p>
          <a:p>
            <a:r>
              <a:rPr lang="en-US" dirty="0" smtClean="0">
                <a:latin typeface="Times New Roman" pitchFamily="18" charset="0"/>
                <a:cs typeface="Times New Roman" pitchFamily="18" charset="0"/>
              </a:rPr>
              <a:t>Government Voluntary </a:t>
            </a:r>
            <a:r>
              <a:rPr lang="en-US" dirty="0" err="1" smtClean="0">
                <a:latin typeface="Times New Roman" pitchFamily="18" charset="0"/>
                <a:cs typeface="Times New Roman" pitchFamily="18" charset="0"/>
              </a:rPr>
              <a:t>Orhanizations</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Health work sponsored by Rotary </a:t>
            </a:r>
            <a:r>
              <a:rPr lang="en-US" dirty="0" err="1" smtClean="0">
                <a:latin typeface="Times New Roman" pitchFamily="18" charset="0"/>
                <a:cs typeface="Times New Roman" pitchFamily="18" charset="0"/>
              </a:rPr>
              <a:t>Clubs,Lions</a:t>
            </a:r>
            <a:r>
              <a:rPr lang="en-US" dirty="0" smtClean="0">
                <a:latin typeface="Times New Roman" pitchFamily="18" charset="0"/>
                <a:cs typeface="Times New Roman" pitchFamily="18" charset="0"/>
              </a:rPr>
              <a:t> clubs </a:t>
            </a:r>
          </a:p>
          <a:p>
            <a:r>
              <a:rPr lang="en-US" dirty="0" smtClean="0">
                <a:latin typeface="Times New Roman" pitchFamily="18" charset="0"/>
                <a:cs typeface="Times New Roman" pitchFamily="18" charset="0"/>
              </a:rPr>
              <a:t>Health Researchers and activists</a:t>
            </a:r>
          </a:p>
          <a:p>
            <a:r>
              <a:rPr lang="en-US" dirty="0" smtClean="0">
                <a:latin typeface="Times New Roman" pitchFamily="18" charset="0"/>
                <a:cs typeface="Times New Roman" pitchFamily="18" charset="0"/>
              </a:rPr>
              <a:t>Campaign groups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latin typeface="Times New Roman" pitchFamily="18" charset="0"/>
                <a:cs typeface="Times New Roman" pitchFamily="18" charset="0"/>
              </a:rPr>
              <a:t>Examples:</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285720" y="1142984"/>
            <a:ext cx="8401080" cy="5500726"/>
          </a:xfrm>
        </p:spPr>
        <p:txBody>
          <a:bodyPr/>
          <a:lstStyle/>
          <a:p>
            <a:r>
              <a:rPr lang="en-US" dirty="0" smtClean="0"/>
              <a:t>VHAI(Voluntary Health Association of India)</a:t>
            </a:r>
          </a:p>
          <a:p>
            <a:r>
              <a:rPr lang="en-US" dirty="0" smtClean="0"/>
              <a:t>SEARCH(Society for Education ,Action &amp;Research in Community Health)</a:t>
            </a:r>
          </a:p>
          <a:p>
            <a:r>
              <a:rPr lang="en-US" dirty="0" smtClean="0"/>
              <a:t>CRY(Child Relief &amp;You)</a:t>
            </a:r>
          </a:p>
          <a:p>
            <a:r>
              <a:rPr lang="en-US" dirty="0" smtClean="0"/>
              <a:t>Indian Red Cross Society</a:t>
            </a:r>
          </a:p>
          <a:p>
            <a:r>
              <a:rPr lang="en-US" dirty="0" smtClean="0"/>
              <a:t>Hind </a:t>
            </a:r>
            <a:r>
              <a:rPr lang="en-US" dirty="0" err="1" smtClean="0"/>
              <a:t>Kusht</a:t>
            </a:r>
            <a:r>
              <a:rPr lang="en-US" dirty="0" smtClean="0"/>
              <a:t> </a:t>
            </a:r>
            <a:r>
              <a:rPr lang="en-US" dirty="0" err="1" smtClean="0"/>
              <a:t>Nivaran</a:t>
            </a:r>
            <a:r>
              <a:rPr lang="en-US" dirty="0" smtClean="0"/>
              <a:t> </a:t>
            </a:r>
            <a:r>
              <a:rPr lang="en-US" dirty="0" err="1" smtClean="0"/>
              <a:t>Sangh</a:t>
            </a:r>
            <a:endParaRPr lang="en-US" dirty="0" smtClean="0"/>
          </a:p>
          <a:p>
            <a:r>
              <a:rPr lang="en-US" dirty="0" smtClean="0"/>
              <a:t>Tuberculosis Association of India</a:t>
            </a:r>
          </a:p>
          <a:p>
            <a:r>
              <a:rPr lang="en-US" dirty="0" smtClean="0"/>
              <a:t>The  </a:t>
            </a:r>
            <a:r>
              <a:rPr lang="en-US" dirty="0" err="1" smtClean="0"/>
              <a:t>Kasturba</a:t>
            </a:r>
            <a:r>
              <a:rPr lang="en-US" dirty="0" smtClean="0"/>
              <a:t> Memorial Fund</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latin typeface="Times New Roman" pitchFamily="18" charset="0"/>
                <a:cs typeface="Times New Roman" pitchFamily="18" charset="0"/>
              </a:rPr>
              <a:t>SEARCH:</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357158" y="1142984"/>
            <a:ext cx="8358246" cy="5500726"/>
          </a:xfrm>
        </p:spPr>
        <p:txBody>
          <a:bodyPr/>
          <a:lstStyle/>
          <a:p>
            <a:r>
              <a:rPr lang="en-US" dirty="0" smtClean="0"/>
              <a:t>Women &amp;Child Health</a:t>
            </a:r>
          </a:p>
          <a:p>
            <a:r>
              <a:rPr lang="en-US" dirty="0" smtClean="0"/>
              <a:t>Adolescent education</a:t>
            </a:r>
          </a:p>
          <a:p>
            <a:r>
              <a:rPr lang="en-US" dirty="0" smtClean="0"/>
              <a:t>Alcohol prevention&amp; De-addiction</a:t>
            </a:r>
          </a:p>
          <a:p>
            <a:r>
              <a:rPr lang="en-US" dirty="0" smtClean="0"/>
              <a:t>Tribal Health &amp;Development</a:t>
            </a:r>
          </a:p>
          <a:p>
            <a:pPr>
              <a:buNone/>
            </a:pPr>
            <a:r>
              <a:rPr lang="en-US" dirty="0" smtClean="0"/>
              <a:t>			-Malaria prevention</a:t>
            </a:r>
          </a:p>
          <a:p>
            <a:pPr>
              <a:buNone/>
            </a:pPr>
            <a:r>
              <a:rPr lang="en-US" dirty="0" smtClean="0"/>
              <a:t>			-Economic Empowerment of </a:t>
            </a:r>
            <a:r>
              <a:rPr lang="en-US" dirty="0" err="1" smtClean="0"/>
              <a:t>Tribals</a:t>
            </a:r>
            <a:endParaRPr lang="en-US" dirty="0" smtClean="0"/>
          </a:p>
          <a:p>
            <a:pPr>
              <a:buNone/>
            </a:pPr>
            <a:r>
              <a:rPr lang="en-US" dirty="0" smtClean="0"/>
              <a:t>			-Establishment of Community Youth</a:t>
            </a:r>
          </a:p>
          <a:p>
            <a:pPr>
              <a:buNone/>
            </a:pPr>
            <a:r>
              <a:rPr lang="en-US" dirty="0" smtClean="0"/>
              <a:t>			-Cultural </a:t>
            </a:r>
            <a:r>
              <a:rPr lang="en-US" dirty="0" err="1" smtClean="0"/>
              <a:t>Rejuvention</a:t>
            </a:r>
            <a:endParaRPr lang="en-US" dirty="0" smtClean="0"/>
          </a:p>
          <a:p>
            <a:r>
              <a:rPr lang="en-US" dirty="0" smtClean="0"/>
              <a:t>Programmes for Tribal children</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latin typeface="Times New Roman" pitchFamily="18" charset="0"/>
                <a:cs typeface="Times New Roman" pitchFamily="18" charset="0"/>
              </a:rPr>
              <a:t>Indian </a:t>
            </a:r>
            <a:r>
              <a:rPr lang="en-US" sz="3600" b="1" dirty="0" err="1" smtClean="0">
                <a:latin typeface="Times New Roman" pitchFamily="18" charset="0"/>
                <a:cs typeface="Times New Roman" pitchFamily="18" charset="0"/>
              </a:rPr>
              <a:t>Redcross</a:t>
            </a:r>
            <a:r>
              <a:rPr lang="en-US" sz="3600" b="1" dirty="0" smtClean="0">
                <a:latin typeface="Times New Roman" pitchFamily="18" charset="0"/>
                <a:cs typeface="Times New Roman" pitchFamily="18" charset="0"/>
              </a:rPr>
              <a:t> Society:</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357158" y="1071546"/>
            <a:ext cx="8329642" cy="5572164"/>
          </a:xfrm>
        </p:spPr>
        <p:txBody>
          <a:bodyPr/>
          <a:lstStyle/>
          <a:p>
            <a:pPr lvl="0"/>
            <a:r>
              <a:rPr lang="en-US" dirty="0" smtClean="0">
                <a:latin typeface="Times New Roman" pitchFamily="18" charset="0"/>
                <a:cs typeface="Times New Roman" pitchFamily="18" charset="0"/>
              </a:rPr>
              <a:t>Relief</a:t>
            </a:r>
          </a:p>
          <a:p>
            <a:pPr lvl="0"/>
            <a:r>
              <a:rPr lang="en-US" dirty="0" smtClean="0">
                <a:latin typeface="Times New Roman" pitchFamily="18" charset="0"/>
                <a:cs typeface="Times New Roman" pitchFamily="18" charset="0"/>
              </a:rPr>
              <a:t>Milk &amp; Medical Supplies</a:t>
            </a:r>
          </a:p>
          <a:p>
            <a:pPr lvl="0"/>
            <a:r>
              <a:rPr lang="en-US" dirty="0" smtClean="0">
                <a:latin typeface="Times New Roman" pitchFamily="18" charset="0"/>
                <a:cs typeface="Times New Roman" pitchFamily="18" charset="0"/>
              </a:rPr>
              <a:t>Armed Forces</a:t>
            </a:r>
          </a:p>
          <a:p>
            <a:pPr lvl="0"/>
            <a:r>
              <a:rPr lang="en-US" dirty="0" smtClean="0">
                <a:latin typeface="Times New Roman" pitchFamily="18" charset="0"/>
                <a:cs typeface="Times New Roman" pitchFamily="18" charset="0"/>
              </a:rPr>
              <a:t>Maternal&amp; Child welfare services</a:t>
            </a:r>
          </a:p>
          <a:p>
            <a:pPr lvl="0"/>
            <a:r>
              <a:rPr lang="en-US" dirty="0" smtClean="0">
                <a:latin typeface="Times New Roman" pitchFamily="18" charset="0"/>
                <a:cs typeface="Times New Roman" pitchFamily="18" charset="0"/>
              </a:rPr>
              <a:t>Family Planning</a:t>
            </a:r>
          </a:p>
          <a:p>
            <a:pPr lvl="0"/>
            <a:r>
              <a:rPr lang="en-US" dirty="0" smtClean="0">
                <a:latin typeface="Times New Roman" pitchFamily="18" charset="0"/>
                <a:cs typeface="Times New Roman" pitchFamily="18" charset="0"/>
              </a:rPr>
              <a:t>Blood Bank &amp;First AID</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latin typeface="Times New Roman" pitchFamily="18" charset="0"/>
                <a:cs typeface="Times New Roman" pitchFamily="18" charset="0"/>
              </a:rPr>
              <a:t>Framework:</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357158" y="1142984"/>
            <a:ext cx="8329642" cy="5572164"/>
          </a:xfrm>
        </p:spPr>
        <p:txBody>
          <a:bodyPr/>
          <a:lstStyle/>
          <a:p>
            <a:pPr lvl="0"/>
            <a:r>
              <a:rPr lang="en-US" dirty="0">
                <a:latin typeface="Times New Roman" pitchFamily="18" charset="0"/>
                <a:cs typeface="Times New Roman" pitchFamily="18" charset="0"/>
              </a:rPr>
              <a:t>Introduction</a:t>
            </a:r>
          </a:p>
          <a:p>
            <a:pPr lvl="0"/>
            <a:r>
              <a:rPr lang="en-US" dirty="0">
                <a:latin typeface="Times New Roman" pitchFamily="18" charset="0"/>
                <a:cs typeface="Times New Roman" pitchFamily="18" charset="0"/>
              </a:rPr>
              <a:t>Definition of voluntary </a:t>
            </a:r>
            <a:r>
              <a:rPr lang="en-US" dirty="0" smtClean="0">
                <a:latin typeface="Times New Roman" pitchFamily="18" charset="0"/>
                <a:cs typeface="Times New Roman" pitchFamily="18" charset="0"/>
              </a:rPr>
              <a:t>sector</a:t>
            </a:r>
          </a:p>
          <a:p>
            <a:pPr lvl="0"/>
            <a:r>
              <a:rPr lang="en-US" dirty="0" smtClean="0">
                <a:latin typeface="Times New Roman" pitchFamily="18" charset="0"/>
                <a:cs typeface="Times New Roman" pitchFamily="18" charset="0"/>
              </a:rPr>
              <a:t>Functions of voluntary sector</a:t>
            </a:r>
          </a:p>
          <a:p>
            <a:pPr lvl="0"/>
            <a:r>
              <a:rPr lang="en-US" dirty="0" smtClean="0">
                <a:latin typeface="Times New Roman" pitchFamily="18" charset="0"/>
                <a:cs typeface="Times New Roman" pitchFamily="18" charset="0"/>
              </a:rPr>
              <a:t>Strengths of voluntary sector</a:t>
            </a:r>
          </a:p>
          <a:p>
            <a:pPr lvl="0"/>
            <a:r>
              <a:rPr lang="en-US" dirty="0" smtClean="0">
                <a:latin typeface="Times New Roman" pitchFamily="18" charset="0"/>
                <a:cs typeface="Times New Roman" pitchFamily="18" charset="0"/>
              </a:rPr>
              <a:t>Weakness of voluntary sector</a:t>
            </a: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Role of voluntary health </a:t>
            </a:r>
            <a:r>
              <a:rPr lang="en-US" dirty="0" smtClean="0">
                <a:latin typeface="Times New Roman" pitchFamily="18" charset="0"/>
                <a:cs typeface="Times New Roman" pitchFamily="18" charset="0"/>
              </a:rPr>
              <a:t>sector</a:t>
            </a:r>
          </a:p>
          <a:p>
            <a:pPr lvl="0"/>
            <a:r>
              <a:rPr lang="en-US" dirty="0" smtClean="0">
                <a:latin typeface="Times New Roman" pitchFamily="18" charset="0"/>
                <a:cs typeface="Times New Roman" pitchFamily="18" charset="0"/>
              </a:rPr>
              <a:t>Examples &amp;Their role</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smtClean="0">
                <a:latin typeface="Times New Roman" pitchFamily="18" charset="0"/>
                <a:cs typeface="Times New Roman" pitchFamily="18" charset="0"/>
              </a:rPr>
              <a:t>Introduction:</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28596" y="1142984"/>
            <a:ext cx="8286808" cy="5357850"/>
          </a:xfrm>
        </p:spPr>
        <p:txBody>
          <a:bodyPr>
            <a:normAutofit fontScale="25000" lnSpcReduction="20000"/>
          </a:bodyPr>
          <a:lstStyle/>
          <a:p>
            <a:r>
              <a:rPr lang="en-US" sz="12800" b="1" dirty="0" smtClean="0">
                <a:latin typeface="Times New Roman" pitchFamily="18" charset="0"/>
                <a:cs typeface="Times New Roman" pitchFamily="18" charset="0"/>
              </a:rPr>
              <a:t>Voluntarism</a:t>
            </a:r>
            <a:r>
              <a:rPr lang="en-US" sz="12800" b="1" dirty="0">
                <a:latin typeface="Times New Roman" pitchFamily="18" charset="0"/>
                <a:cs typeface="Times New Roman" pitchFamily="18" charset="0"/>
              </a:rPr>
              <a:t>:</a:t>
            </a:r>
          </a:p>
          <a:p>
            <a:pPr lvl="0">
              <a:buNone/>
            </a:pPr>
            <a:r>
              <a:rPr lang="en-US" sz="5800" dirty="0" smtClean="0">
                <a:latin typeface="Times New Roman" pitchFamily="18" charset="0"/>
                <a:cs typeface="Times New Roman" pitchFamily="18" charset="0"/>
              </a:rPr>
              <a:t>       </a:t>
            </a:r>
            <a:r>
              <a:rPr lang="en-US" sz="12800" dirty="0" smtClean="0">
                <a:latin typeface="Times New Roman" pitchFamily="18" charset="0"/>
                <a:cs typeface="Times New Roman" pitchFamily="18" charset="0"/>
              </a:rPr>
              <a:t>Voluntarism </a:t>
            </a:r>
            <a:r>
              <a:rPr lang="en-US" sz="12800" dirty="0">
                <a:latin typeface="Times New Roman" pitchFamily="18" charset="0"/>
                <a:cs typeface="Times New Roman" pitchFamily="18" charset="0"/>
              </a:rPr>
              <a:t>is a phenomenon of ancient Indian society, where people shared</a:t>
            </a:r>
          </a:p>
          <a:p>
            <a:pPr>
              <a:buNone/>
            </a:pPr>
            <a:r>
              <a:rPr lang="en-US" sz="12800" dirty="0" smtClean="0">
                <a:latin typeface="Times New Roman" pitchFamily="18" charset="0"/>
                <a:cs typeface="Times New Roman" pitchFamily="18" charset="0"/>
              </a:rPr>
              <a:t>    skills</a:t>
            </a:r>
            <a:r>
              <a:rPr lang="en-US" sz="12800" dirty="0">
                <a:latin typeface="Times New Roman" pitchFamily="18" charset="0"/>
                <a:cs typeface="Times New Roman" pitchFamily="18" charset="0"/>
              </a:rPr>
              <a:t>, expertise, services, resources and knowledge among the members of communities    living together. </a:t>
            </a:r>
          </a:p>
          <a:p>
            <a:pPr>
              <a:buNone/>
            </a:pPr>
            <a:r>
              <a:rPr lang="en-US" sz="12800" dirty="0">
                <a:latin typeface="Times New Roman" pitchFamily="18" charset="0"/>
                <a:cs typeface="Times New Roman" pitchFamily="18" charset="0"/>
              </a:rPr>
              <a:t> </a:t>
            </a:r>
          </a:p>
          <a:p>
            <a:pPr lvl="0"/>
            <a:r>
              <a:rPr lang="en-US" sz="12800" dirty="0">
                <a:latin typeface="Times New Roman" pitchFamily="18" charset="0"/>
                <a:cs typeface="Times New Roman" pitchFamily="18" charset="0"/>
              </a:rPr>
              <a:t>In the present era, voluntarism manifests through organizations ,associations, organized structures such as Community Based Organizations , </a:t>
            </a:r>
            <a:r>
              <a:rPr lang="en-US" sz="12800" dirty="0" err="1">
                <a:latin typeface="Times New Roman" pitchFamily="18" charset="0"/>
                <a:cs typeface="Times New Roman" pitchFamily="18" charset="0"/>
              </a:rPr>
              <a:t>VoluntaryOrganizations</a:t>
            </a:r>
            <a:r>
              <a:rPr lang="en-US" sz="12800" dirty="0">
                <a:latin typeface="Times New Roman" pitchFamily="18" charset="0"/>
                <a:cs typeface="Times New Roman" pitchFamily="18" charset="0"/>
              </a:rPr>
              <a:t> (VOs), </a:t>
            </a:r>
            <a:r>
              <a:rPr lang="en-US" sz="12800" dirty="0" err="1">
                <a:latin typeface="Times New Roman" pitchFamily="18" charset="0"/>
                <a:cs typeface="Times New Roman" pitchFamily="18" charset="0"/>
              </a:rPr>
              <a:t>NonGovernmentOrganizations</a:t>
            </a:r>
            <a:r>
              <a:rPr lang="en-US" sz="12800" dirty="0">
                <a:latin typeface="Times New Roman" pitchFamily="18" charset="0"/>
                <a:cs typeface="Times New Roman" pitchFamily="18" charset="0"/>
              </a:rPr>
              <a:t>(NGOs) .</a:t>
            </a:r>
          </a:p>
          <a:p>
            <a:pPr>
              <a:buNone/>
            </a:pPr>
            <a:r>
              <a:rPr lang="en-US" sz="12800" dirty="0">
                <a:latin typeface="Times New Roman" pitchFamily="18" charset="0"/>
                <a:cs typeface="Times New Roman" pitchFamily="18" charset="0"/>
              </a:rPr>
              <a:t> </a:t>
            </a:r>
          </a:p>
          <a:p>
            <a:pPr>
              <a:buNone/>
            </a:pPr>
            <a:r>
              <a:rPr lang="en-US" sz="5800" dirty="0">
                <a:latin typeface="Times New Roman" pitchFamily="18" charset="0"/>
                <a:cs typeface="Times New Roman" pitchFamily="18" charset="0"/>
              </a:rPr>
              <a:t> </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err="1" smtClean="0">
                <a:latin typeface="Times New Roman" pitchFamily="18" charset="0"/>
                <a:cs typeface="Times New Roman" pitchFamily="18" charset="0"/>
              </a:rPr>
              <a:t>Volunatary</a:t>
            </a:r>
            <a:r>
              <a:rPr lang="en-US" sz="3600" b="1" dirty="0" smtClean="0">
                <a:latin typeface="Times New Roman" pitchFamily="18" charset="0"/>
                <a:cs typeface="Times New Roman" pitchFamily="18" charset="0"/>
              </a:rPr>
              <a:t> organization:</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357158" y="1142984"/>
            <a:ext cx="8329642" cy="4983179"/>
          </a:xfrm>
        </p:spPr>
        <p:txBody>
          <a:bodyPr/>
          <a:lstStyle/>
          <a:p>
            <a:r>
              <a:rPr lang="en-US" dirty="0" smtClean="0">
                <a:latin typeface="Times New Roman" pitchFamily="18" charset="0"/>
                <a:cs typeface="Times New Roman" pitchFamily="18" charset="0"/>
              </a:rPr>
              <a:t>A voluntary organization is a non-governmental ,autonomous, non- profit making organization supported mainly by voluntary contributions in cash and kind from the general public or certain segments of the public, specialized to carry out a number of functions related to development, aid and emergency relief.</a:t>
            </a:r>
          </a:p>
          <a:p>
            <a:pPr>
              <a:buNone/>
            </a:pPr>
            <a:r>
              <a:rPr lang="en-US" dirty="0" smtClean="0">
                <a:latin typeface="Times New Roman" pitchFamily="18" charset="0"/>
                <a:cs typeface="Times New Roman" pitchFamily="18" charset="0"/>
              </a:rPr>
              <a:t> </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latin typeface="Times New Roman" pitchFamily="18" charset="0"/>
                <a:cs typeface="Times New Roman" pitchFamily="18" charset="0"/>
              </a:rPr>
              <a:t>Functions of Voluntary organization</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lvl="0"/>
            <a:r>
              <a:rPr lang="en-US" dirty="0" smtClean="0">
                <a:latin typeface="Times New Roman" pitchFamily="18" charset="0"/>
                <a:cs typeface="Times New Roman" pitchFamily="18" charset="0"/>
              </a:rPr>
              <a:t>Supplementing the work of </a:t>
            </a:r>
            <a:r>
              <a:rPr lang="en-US" dirty="0" err="1" smtClean="0">
                <a:latin typeface="Times New Roman" pitchFamily="18" charset="0"/>
                <a:cs typeface="Times New Roman" pitchFamily="18" charset="0"/>
              </a:rPr>
              <a:t>Govt</a:t>
            </a:r>
            <a:r>
              <a:rPr lang="en-US" dirty="0" smtClean="0">
                <a:latin typeface="Times New Roman" pitchFamily="18" charset="0"/>
                <a:cs typeface="Times New Roman" pitchFamily="18" charset="0"/>
              </a:rPr>
              <a:t> agencies</a:t>
            </a:r>
          </a:p>
          <a:p>
            <a:pPr lvl="0"/>
            <a:r>
              <a:rPr lang="en-US" dirty="0" smtClean="0">
                <a:latin typeface="Times New Roman" pitchFamily="18" charset="0"/>
                <a:cs typeface="Times New Roman" pitchFamily="18" charset="0"/>
              </a:rPr>
              <a:t>Pioneering</a:t>
            </a:r>
          </a:p>
          <a:p>
            <a:pPr lvl="0"/>
            <a:r>
              <a:rPr lang="en-US" dirty="0" smtClean="0">
                <a:latin typeface="Times New Roman" pitchFamily="18" charset="0"/>
                <a:cs typeface="Times New Roman" pitchFamily="18" charset="0"/>
              </a:rPr>
              <a:t>Education</a:t>
            </a:r>
          </a:p>
          <a:p>
            <a:pPr lvl="0"/>
            <a:r>
              <a:rPr lang="en-US" dirty="0" smtClean="0">
                <a:latin typeface="Times New Roman" pitchFamily="18" charset="0"/>
                <a:cs typeface="Times New Roman" pitchFamily="18" charset="0"/>
              </a:rPr>
              <a:t>Demonstration</a:t>
            </a:r>
          </a:p>
          <a:p>
            <a:pPr lvl="0"/>
            <a:r>
              <a:rPr lang="en-US" dirty="0" smtClean="0">
                <a:latin typeface="Times New Roman" pitchFamily="18" charset="0"/>
                <a:cs typeface="Times New Roman" pitchFamily="18" charset="0"/>
              </a:rPr>
              <a:t>Guarding the work of </a:t>
            </a:r>
            <a:r>
              <a:rPr lang="en-US" dirty="0" err="1" smtClean="0">
                <a:latin typeface="Times New Roman" pitchFamily="18" charset="0"/>
                <a:cs typeface="Times New Roman" pitchFamily="18" charset="0"/>
              </a:rPr>
              <a:t>Govt</a:t>
            </a:r>
            <a:r>
              <a:rPr lang="en-US" dirty="0" smtClean="0">
                <a:latin typeface="Times New Roman" pitchFamily="18" charset="0"/>
                <a:cs typeface="Times New Roman" pitchFamily="18" charset="0"/>
              </a:rPr>
              <a:t> agencies</a:t>
            </a:r>
          </a:p>
          <a:p>
            <a:pPr lvl="0"/>
            <a:r>
              <a:rPr lang="en-US" dirty="0" smtClean="0">
                <a:latin typeface="Times New Roman" pitchFamily="18" charset="0"/>
                <a:cs typeface="Times New Roman" pitchFamily="18" charset="0"/>
              </a:rPr>
              <a:t>Advancing health legislation</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smtClean="0">
                <a:latin typeface="Times New Roman" pitchFamily="18" charset="0"/>
                <a:cs typeface="Times New Roman" pitchFamily="18" charset="0"/>
              </a:rPr>
              <a:t>The main characteristics of voluntary agencies would be that they</a:t>
            </a:r>
            <a:r>
              <a:rPr lang="en-US" sz="3200" dirty="0" smtClean="0">
                <a:latin typeface="Times New Roman" pitchFamily="18" charset="0"/>
                <a:cs typeface="Times New Roman" pitchFamily="18" charset="0"/>
              </a:rPr>
              <a:t>:</a:t>
            </a:r>
            <a:br>
              <a:rPr lang="en-US" sz="3200"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742920" y="1071546"/>
            <a:ext cx="8401080" cy="5786454"/>
          </a:xfrm>
        </p:spPr>
        <p:txBody>
          <a:bodyPr>
            <a:normAutofit fontScale="85000" lnSpcReduction="20000"/>
          </a:bodyPr>
          <a:lstStyle/>
          <a:p>
            <a:pPr lvl="0"/>
            <a:r>
              <a:rPr lang="en-US" sz="3300" dirty="0" smtClean="0">
                <a:latin typeface="Times New Roman" pitchFamily="18" charset="0"/>
                <a:cs typeface="Times New Roman" pitchFamily="18" charset="0"/>
              </a:rPr>
              <a:t>It should be established by a group of private   individuals or NGOs</a:t>
            </a:r>
          </a:p>
          <a:p>
            <a:pPr lvl="0"/>
            <a:r>
              <a:rPr lang="en-US" sz="3300" dirty="0" smtClean="0">
                <a:latin typeface="Times New Roman" pitchFamily="18" charset="0"/>
                <a:cs typeface="Times New Roman" pitchFamily="18" charset="0"/>
              </a:rPr>
              <a:t> It should be autonomous</a:t>
            </a:r>
          </a:p>
          <a:p>
            <a:pPr lvl="0"/>
            <a:r>
              <a:rPr lang="en-US" sz="3300" dirty="0" smtClean="0">
                <a:latin typeface="Times New Roman" pitchFamily="18" charset="0"/>
                <a:cs typeface="Times New Roman" pitchFamily="18" charset="0"/>
              </a:rPr>
              <a:t>It should be managed by an independent, volunteer board of directors elected periodically by the members</a:t>
            </a:r>
          </a:p>
          <a:p>
            <a:pPr lvl="0"/>
            <a:r>
              <a:rPr lang="en-US" sz="3300" dirty="0" smtClean="0">
                <a:latin typeface="Times New Roman" pitchFamily="18" charset="0"/>
                <a:cs typeface="Times New Roman" pitchFamily="18" charset="0"/>
              </a:rPr>
              <a:t>It should have a clearly defined constitution and be accountable to that  constitution</a:t>
            </a:r>
          </a:p>
          <a:p>
            <a:pPr lvl="0"/>
            <a:r>
              <a:rPr lang="en-US" sz="3300" dirty="0" smtClean="0">
                <a:latin typeface="Times New Roman" pitchFamily="18" charset="0"/>
                <a:cs typeface="Times New Roman" pitchFamily="18" charset="0"/>
              </a:rPr>
              <a:t>It should be financially independent;</a:t>
            </a:r>
          </a:p>
          <a:p>
            <a:pPr lvl="0"/>
            <a:r>
              <a:rPr lang="en-US" sz="3300" dirty="0" smtClean="0">
                <a:latin typeface="Times New Roman" pitchFamily="18" charset="0"/>
                <a:cs typeface="Times New Roman" pitchFamily="18" charset="0"/>
              </a:rPr>
              <a:t>It should have a formal legal status, permanent headquarters and employ</a:t>
            </a:r>
          </a:p>
          <a:p>
            <a:r>
              <a:rPr lang="en-US" sz="3300" dirty="0" smtClean="0">
                <a:latin typeface="Times New Roman" pitchFamily="18" charset="0"/>
                <a:cs typeface="Times New Roman" pitchFamily="18" charset="0"/>
              </a:rPr>
              <a:t>professional or volunteer staff; and</a:t>
            </a:r>
          </a:p>
          <a:p>
            <a:pPr lvl="0"/>
            <a:r>
              <a:rPr lang="en-US" sz="3300" dirty="0" smtClean="0">
                <a:latin typeface="Times New Roman" pitchFamily="18" charset="0"/>
                <a:cs typeface="Times New Roman" pitchFamily="18" charset="0"/>
              </a:rPr>
              <a:t>It should  have humanitarian objectives and programmes.</a:t>
            </a:r>
          </a:p>
          <a:p>
            <a:pPr>
              <a:buNone/>
            </a:pPr>
            <a:r>
              <a:rPr lang="en-US" dirty="0" smtClean="0"/>
              <a:t> </a:t>
            </a:r>
          </a:p>
          <a:p>
            <a:pPr lvl="0"/>
            <a:endParaRPr lang="en-US" dirty="0" smtClean="0">
              <a:latin typeface="Times New Roman" pitchFamily="18" charset="0"/>
              <a:cs typeface="Times New Roman" pitchFamily="18" charset="0"/>
            </a:endParaRPr>
          </a:p>
          <a:p>
            <a:pPr>
              <a:buNone/>
            </a:pPr>
            <a:endParaRPr lang="en-US" sz="4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b="1" dirty="0" smtClean="0">
                <a:latin typeface="Times New Roman" pitchFamily="18" charset="0"/>
                <a:cs typeface="Times New Roman" pitchFamily="18" charset="0"/>
              </a:rPr>
              <a:t>Strength of Voluntary Organization:</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357158" y="785794"/>
            <a:ext cx="8329642" cy="5929354"/>
          </a:xfrm>
        </p:spPr>
        <p:txBody>
          <a:bodyPr>
            <a:normAutofit fontScale="85000" lnSpcReduction="10000"/>
          </a:bodyPr>
          <a:lstStyle/>
          <a:p>
            <a:pPr lvl="0"/>
            <a:r>
              <a:rPr lang="en-US" sz="3300" dirty="0" smtClean="0">
                <a:latin typeface="Times New Roman" pitchFamily="18" charset="0"/>
                <a:cs typeface="Times New Roman" pitchFamily="18" charset="0"/>
              </a:rPr>
              <a:t>Dissemination  of  knowledge  regarding  local  conditions  and close  communication with  the  local      communities  enabling them to assess local needs of the people and motivating them and  enlisting  their  ready  participation  in  the  development programmes.</a:t>
            </a:r>
          </a:p>
          <a:p>
            <a:pPr lvl="0"/>
            <a:r>
              <a:rPr lang="en-US" sz="3300" dirty="0" smtClean="0">
                <a:latin typeface="Times New Roman" pitchFamily="18" charset="0"/>
                <a:cs typeface="Times New Roman" pitchFamily="18" charset="0"/>
              </a:rPr>
              <a:t> Flexibility of approach, less role bound, no rigid guidelines as in  the  government  departments.  This  enables  them  to innovate, do action research and come out with the strategies really related to local needs.</a:t>
            </a:r>
          </a:p>
          <a:p>
            <a:pPr lvl="0"/>
            <a:r>
              <a:rPr lang="en-US" sz="3300" dirty="0" smtClean="0">
                <a:latin typeface="Times New Roman" pitchFamily="18" charset="0"/>
                <a:cs typeface="Times New Roman" pitchFamily="18" charset="0"/>
              </a:rPr>
              <a:t>Less complex administrative structure as compared to government departments .Much  closer  to  the  poorest  section  of  the  society  and  they interact with the section directly across the table.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latin typeface="Times New Roman" pitchFamily="18" charset="0"/>
                <a:cs typeface="Times New Roman" pitchFamily="18" charset="0"/>
              </a:rPr>
              <a:t>Strengths continued………………</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lvl="0"/>
            <a:r>
              <a:rPr lang="en-US" dirty="0" smtClean="0"/>
              <a:t>Use of local resources.</a:t>
            </a:r>
          </a:p>
          <a:p>
            <a:pPr lvl="0"/>
            <a:r>
              <a:rPr lang="en-US" dirty="0" smtClean="0"/>
              <a:t> Committed to achieve local self sufficiency.</a:t>
            </a:r>
          </a:p>
          <a:p>
            <a:pPr lvl="0"/>
            <a:r>
              <a:rPr lang="en-US" dirty="0" smtClean="0"/>
              <a:t> Involvement of women in the voluntary agencies programme.</a:t>
            </a:r>
          </a:p>
          <a:p>
            <a:pPr lvl="0"/>
            <a:r>
              <a:rPr lang="en-US" dirty="0" smtClean="0"/>
              <a:t>Access to unpaid or less paid workers.</a:t>
            </a:r>
          </a:p>
          <a:p>
            <a:r>
              <a:rPr lang="en-US" dirty="0" smtClean="0"/>
              <a:t>They can provide more efficient delivery of services at substantially lower costs and create gainful employment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b="1" dirty="0" smtClean="0">
                <a:latin typeface="Times New Roman" pitchFamily="18" charset="0"/>
                <a:cs typeface="Times New Roman" pitchFamily="18" charset="0"/>
              </a:rPr>
              <a:t>Weakness of Voluntary Organizations:</a:t>
            </a:r>
            <a:br>
              <a:rPr lang="en-US" sz="3600" b="1" dirty="0" smtClean="0">
                <a:latin typeface="Times New Roman" pitchFamily="18" charset="0"/>
                <a:cs typeface="Times New Roman" pitchFamily="18" charset="0"/>
              </a:rPr>
            </a:b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428596" y="857232"/>
            <a:ext cx="8258204" cy="5268931"/>
          </a:xfrm>
        </p:spPr>
        <p:txBody>
          <a:bodyPr/>
          <a:lstStyle/>
          <a:p>
            <a:pPr lvl="0"/>
            <a:r>
              <a:rPr lang="en-US" dirty="0" smtClean="0"/>
              <a:t>Their in ability to  co-operate with each other</a:t>
            </a:r>
          </a:p>
          <a:p>
            <a:pPr lvl="0"/>
            <a:r>
              <a:rPr lang="en-US" dirty="0" smtClean="0"/>
              <a:t>Their accountability &amp;transparency is not proved by &amp;large</a:t>
            </a:r>
          </a:p>
          <a:p>
            <a:pPr lvl="0"/>
            <a:r>
              <a:rPr lang="en-US" dirty="0" smtClean="0"/>
              <a:t>Their operations are small in scale</a:t>
            </a:r>
          </a:p>
          <a:p>
            <a:pPr lvl="0"/>
            <a:r>
              <a:rPr lang="en-US" dirty="0" err="1" smtClean="0"/>
              <a:t>Uncertainity</a:t>
            </a:r>
            <a:r>
              <a:rPr lang="en-US" dirty="0" smtClean="0"/>
              <a:t> over availability of human &amp; </a:t>
            </a:r>
            <a:r>
              <a:rPr lang="en-US" dirty="0" err="1" smtClean="0"/>
              <a:t>finanacial</a:t>
            </a:r>
            <a:r>
              <a:rPr lang="en-US" dirty="0" smtClean="0"/>
              <a:t> resources hampering planning of their activities</a:t>
            </a:r>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552</Words>
  <Application>Microsoft Office PowerPoint</Application>
  <PresentationFormat>On-screen Show (4:3)</PresentationFormat>
  <Paragraphs>86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Role of Voluntary Health Sector in India</vt:lpstr>
      <vt:lpstr>Framework:</vt:lpstr>
      <vt:lpstr>Introduction:</vt:lpstr>
      <vt:lpstr>Volunatary organization:</vt:lpstr>
      <vt:lpstr>Functions of Voluntary organization</vt:lpstr>
      <vt:lpstr>The main characteristics of voluntary agencies would be that they: </vt:lpstr>
      <vt:lpstr>Strength of Voluntary Organization: </vt:lpstr>
      <vt:lpstr>Strengths continued………………</vt:lpstr>
      <vt:lpstr>Weakness of Voluntary Organizations: </vt:lpstr>
      <vt:lpstr>Role of Voluntary sector:</vt:lpstr>
      <vt:lpstr>Examples:</vt:lpstr>
      <vt:lpstr>SEARCH:</vt:lpstr>
      <vt:lpstr>Indian Redcross Society:</vt:lpstr>
      <vt:lpstr>Slide 14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of Voluntary Health Sector in India</dc:title>
  <dc:creator> </dc:creator>
  <cp:lastModifiedBy> </cp:lastModifiedBy>
  <cp:revision>4</cp:revision>
  <dcterms:created xsi:type="dcterms:W3CDTF">2008-07-30T16:21:07Z</dcterms:created>
  <dcterms:modified xsi:type="dcterms:W3CDTF">2009-01-31T12:32:19Z</dcterms:modified>
</cp:coreProperties>
</file>